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1" r:id="rId2"/>
    <p:sldId id="303" r:id="rId3"/>
    <p:sldId id="322" r:id="rId4"/>
    <p:sldId id="305" r:id="rId5"/>
    <p:sldId id="306" r:id="rId6"/>
    <p:sldId id="307" r:id="rId7"/>
    <p:sldId id="308" r:id="rId8"/>
    <p:sldId id="302" r:id="rId9"/>
    <p:sldId id="310" r:id="rId10"/>
    <p:sldId id="324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9" r:id="rId19"/>
    <p:sldId id="320" r:id="rId20"/>
    <p:sldId id="32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405" autoAdjust="0"/>
  </p:normalViewPr>
  <p:slideViewPr>
    <p:cSldViewPr>
      <p:cViewPr varScale="1">
        <p:scale>
          <a:sx n="105" d="100"/>
          <a:sy n="105" d="100"/>
        </p:scale>
        <p:origin x="-17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73407-9296-4E77-8160-264B5CADF075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356E6-F8D0-4F33-8AFA-4E7E31275B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64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356E6-F8D0-4F33-8AFA-4E7E31275BE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182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356E6-F8D0-4F33-8AFA-4E7E31275BE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157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7E1B519-00BE-44F1-AF67-763C98B3CCCC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12531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9056D71-F2E7-46CE-BF18-A0F5E09A48E8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98349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77C2EF7-C465-4341-861D-9F7090CD10F4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15217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356E6-F8D0-4F33-8AFA-4E7E31275BE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2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C514795-060E-4A9B-8E00-B84FB182BD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F9B84-8431-470C-B5C8-2F44C9B9C4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730B2-B70F-40B7-97D2-F4D67A6E8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CA03C-836C-499E-BC5D-7D88D37367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AD40B-8E6A-4631-9713-6CB77F4087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7A207-F92E-4C05-A68A-B2683560C8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9ACAC-D14C-4051-9EDA-0732465064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277A8-B166-4CCA-A56C-918E05C027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EA6B5-ABBF-45BD-9B83-C2354E834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36D11-D852-4040-9F82-D5568A1E47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A2093-B595-4624-A86E-68C30E0831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830AEE-FC0D-494F-9A59-C2CEF0F1EA6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s://ru.wikipedia.org/wiki/%D0%98%D1%81%D0%BA%D1%83%D1%81%D1%81%D1%82%D0%B2%D0%BE" TargetMode="External"/><Relationship Id="rId5" Type="http://schemas.openxmlformats.org/officeDocument/2006/relationships/hyperlink" Target="https://ru.wikipedia.org/wiki/%D0%9E%D0%B3%D0%BE%D0%BD%D1%8C" TargetMode="External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685800" y="663575"/>
            <a:ext cx="7772400" cy="1470025"/>
          </a:xfrm>
        </p:spPr>
        <p:txBody>
          <a:bodyPr/>
          <a:lstStyle/>
          <a:p>
            <a:r>
              <a:rPr lang="be-BY" altLang="ru-RU" b="1" smtClean="0">
                <a:solidFill>
                  <a:srgbClr val="008000"/>
                </a:solidFill>
              </a:rPr>
              <a:t>УРОК ОБЖ</a:t>
            </a:r>
            <a:br>
              <a:rPr lang="be-BY" altLang="ru-RU" b="1" smtClean="0">
                <a:solidFill>
                  <a:srgbClr val="008000"/>
                </a:solidFill>
              </a:rPr>
            </a:br>
            <a:r>
              <a:rPr lang="be-BY" altLang="ru-RU" b="1" smtClean="0">
                <a:solidFill>
                  <a:srgbClr val="008000"/>
                </a:solidFill>
              </a:rPr>
              <a:t>3 «А» класс</a:t>
            </a:r>
            <a:endParaRPr lang="ru-RU" altLang="ru-RU" b="1" smtClean="0">
              <a:solidFill>
                <a:srgbClr val="008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085184"/>
            <a:ext cx="6728792" cy="122488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be-BY" sz="2800" dirty="0" smtClean="0">
                <a:solidFill>
                  <a:schemeClr val="accent2">
                    <a:lumMod val="50000"/>
                  </a:schemeClr>
                </a:solidFill>
              </a:rPr>
              <a:t>ГУО «Средняя школа № 5 г. Жод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</a:t>
            </a:r>
            <a:r>
              <a:rPr lang="be-BY" sz="2800" dirty="0" smtClean="0">
                <a:solidFill>
                  <a:schemeClr val="accent2">
                    <a:lumMod val="50000"/>
                  </a:schemeClr>
                </a:solidFill>
              </a:rPr>
              <a:t>но»</a:t>
            </a:r>
          </a:p>
          <a:p>
            <a:pPr>
              <a:buFont typeface="Arial" charset="0"/>
              <a:buNone/>
              <a:defRPr/>
            </a:pPr>
            <a:r>
              <a:rPr lang="be-BY" sz="2800" dirty="0" smtClean="0">
                <a:solidFill>
                  <a:schemeClr val="accent2">
                    <a:lumMod val="50000"/>
                  </a:schemeClr>
                </a:solidFill>
              </a:rPr>
              <a:t>Учитель:   В.В.Юрусова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305050"/>
            <a:ext cx="1905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0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396552" y="-101236"/>
            <a:ext cx="10035853" cy="71734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336600"/>
                </a:solidFill>
              </a:rPr>
              <a:t>Работа в группах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557338"/>
            <a:ext cx="5159375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9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b="1" dirty="0" smtClean="0">
                <a:solidFill>
                  <a:srgbClr val="336600"/>
                </a:solidFill>
              </a:rPr>
              <a:t>Физкультминутка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422935"/>
            <a:ext cx="7886539" cy="4412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deti-online.com_-_tra-ta-ta-minusovk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100"/>
                  <p14:fade in="500" out="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4054" y="583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8229600" cy="719137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336600"/>
                </a:solidFill>
              </a:rPr>
              <a:t>Как поступить?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4283968" cy="367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549"/>
          <a:stretch/>
        </p:blipFill>
        <p:spPr>
          <a:xfrm>
            <a:off x="4139952" y="2679767"/>
            <a:ext cx="4613248" cy="380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14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336600"/>
                </a:solidFill>
              </a:rPr>
              <a:t>Как поступить?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210" r="1946" b="10794"/>
          <a:stretch/>
        </p:blipFill>
        <p:spPr>
          <a:xfrm>
            <a:off x="324152" y="1417638"/>
            <a:ext cx="8495696" cy="481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8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algn="ctr"/>
            <a:r>
              <a:rPr lang="be-BY" altLang="ru-RU" sz="4000" b="1" dirty="0" smtClean="0">
                <a:solidFill>
                  <a:srgbClr val="336600"/>
                </a:solidFill>
              </a:rPr>
              <a:t>Найд</a:t>
            </a:r>
            <a:r>
              <a:rPr lang="ru-RU" altLang="ru-RU" sz="4000" b="1" dirty="0" smtClean="0">
                <a:solidFill>
                  <a:srgbClr val="336600"/>
                </a:solidFill>
              </a:rPr>
              <a:t>и нарушение правил безопасности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916832"/>
            <a:ext cx="3034680" cy="4152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1746" t="459" r="3994" b="2949"/>
          <a:stretch/>
        </p:blipFill>
        <p:spPr>
          <a:xfrm>
            <a:off x="458039" y="2132856"/>
            <a:ext cx="4725097" cy="2763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71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e-BY" altLang="ru-RU" sz="4000" b="1" dirty="0" smtClean="0">
                <a:solidFill>
                  <a:srgbClr val="336600"/>
                </a:solidFill>
              </a:rPr>
              <a:t>Найд</a:t>
            </a:r>
            <a:r>
              <a:rPr lang="ru-RU" altLang="ru-RU" sz="4000" b="1" dirty="0" smtClean="0">
                <a:solidFill>
                  <a:srgbClr val="336600"/>
                </a:solidFill>
              </a:rPr>
              <a:t>и нарушение правил безопасности</a:t>
            </a:r>
            <a:endParaRPr lang="ru-RU" alt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26281"/>
            <a:ext cx="3992615" cy="2740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Похожее изображение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2"/>
          <a:stretch/>
        </p:blipFill>
        <p:spPr bwMode="auto">
          <a:xfrm>
            <a:off x="5436096" y="1916831"/>
            <a:ext cx="2592288" cy="3359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83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e-BY" altLang="ru-RU" sz="4000" b="1" dirty="0" smtClean="0">
                <a:solidFill>
                  <a:srgbClr val="336600"/>
                </a:solidFill>
              </a:rPr>
              <a:t>Найд</a:t>
            </a:r>
            <a:r>
              <a:rPr lang="ru-RU" altLang="ru-RU" sz="4000" b="1" dirty="0" smtClean="0">
                <a:solidFill>
                  <a:srgbClr val="336600"/>
                </a:solidFill>
              </a:rPr>
              <a:t>и нарушение правил безопасности</a:t>
            </a: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818652"/>
            <a:ext cx="2953694" cy="3300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4343"/>
          <a:stretch/>
        </p:blipFill>
        <p:spPr>
          <a:xfrm>
            <a:off x="5004048" y="1818652"/>
            <a:ext cx="2736304" cy="3352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45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222250"/>
            <a:ext cx="8229600" cy="633413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336600"/>
                </a:solidFill>
              </a:rPr>
              <a:t>Рефлексия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7889" y="1083950"/>
            <a:ext cx="5652628" cy="1338092"/>
          </a:xfrm>
          <a:prstGeom prst="roundRect">
            <a:avLst/>
          </a:prstGeom>
          <a:solidFill>
            <a:srgbClr val="92D050"/>
          </a:solidFill>
          <a:ln>
            <a:solidFill>
              <a:srgbClr val="00924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</a:rPr>
              <a:t>Я всё понял, у меня всё получилось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73238" y="2716213"/>
            <a:ext cx="5581650" cy="1457325"/>
          </a:xfrm>
          <a:prstGeom prst="roundRect">
            <a:avLst/>
          </a:prstGeom>
          <a:solidFill>
            <a:srgbClr val="FFFF00"/>
          </a:solidFill>
          <a:ln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</a:rPr>
              <a:t>Было интересно, но остались вопросы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89125" y="4502150"/>
            <a:ext cx="5473700" cy="1328738"/>
          </a:xfrm>
          <a:prstGeom prst="roundRect">
            <a:avLst/>
          </a:prstGeom>
          <a:solidFill>
            <a:srgbClr val="FF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</a:rPr>
              <a:t>Осталось многое непонятным, было скучно</a:t>
            </a:r>
          </a:p>
        </p:txBody>
      </p:sp>
      <p:sp>
        <p:nvSpPr>
          <p:cNvPr id="24584" name="Объект 7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229600" cy="182562"/>
          </a:xfrm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943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72981"/>
            <a:ext cx="9217024" cy="6912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5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336600"/>
                </a:solidFill>
              </a:rPr>
              <a:t>ОСНОВЫ  БЕЗОПАСНОСТИ ЖИЗНЕДЕЯТЕЛЬНОСТИ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457200" y="1801813"/>
            <a:ext cx="8229600" cy="4889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b="1" u="sng" dirty="0" smtClean="0">
                <a:solidFill>
                  <a:srgbClr val="C00000"/>
                </a:solidFill>
              </a:rPr>
              <a:t>ДЕВИЗ УРОКА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92700" y="2652713"/>
            <a:ext cx="3151708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малого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73500" y="3463925"/>
            <a:ext cx="13462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От</a:t>
            </a:r>
            <a:r>
              <a:rPr lang="ru-RU" sz="4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9413" y="2649538"/>
            <a:ext cx="3519488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великое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4173538"/>
            <a:ext cx="38989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опасения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83176" y="4275138"/>
            <a:ext cx="4010024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спасение.</a:t>
            </a:r>
          </a:p>
        </p:txBody>
      </p:sp>
    </p:spTree>
    <p:extLst>
      <p:ext uri="{BB962C8B-B14F-4D97-AF65-F5344CB8AC3E}">
        <p14:creationId xmlns:p14="http://schemas.microsoft.com/office/powerpoint/2010/main" val="6426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05" y="-99392"/>
            <a:ext cx="9387209" cy="704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457200" y="2492375"/>
            <a:ext cx="8229600" cy="1512888"/>
          </a:xfrm>
          <a:solidFill>
            <a:srgbClr val="FFFF00"/>
          </a:solidFill>
        </p:spPr>
        <p:txBody>
          <a:bodyPr/>
          <a:lstStyle/>
          <a:p>
            <a:r>
              <a:rPr lang="ru-RU" altLang="ru-RU" sz="7200" b="1" i="1" smtClean="0">
                <a:solidFill>
                  <a:srgbClr val="0070C0"/>
                </a:solidFill>
                <a:latin typeface="Arial Black" panose="020B0A04020102020204" pitchFamily="34" charset="0"/>
              </a:rPr>
              <a:t>Урок окончен!</a:t>
            </a:r>
          </a:p>
        </p:txBody>
      </p:sp>
    </p:spTree>
    <p:extLst>
      <p:ext uri="{BB962C8B-B14F-4D97-AF65-F5344CB8AC3E}">
        <p14:creationId xmlns:p14="http://schemas.microsoft.com/office/powerpoint/2010/main" val="23287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143000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336600"/>
                </a:solidFill>
              </a:rPr>
              <a:t>ОСНОВЫ  БЕЗОПАСНОСТИ ЖИЗНЕДЕЯТЕЛЬНОСТИ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457200" y="1801813"/>
            <a:ext cx="8229600" cy="4889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b="1" u="sng" smtClean="0">
                <a:solidFill>
                  <a:srgbClr val="C00000"/>
                </a:solidFill>
              </a:rPr>
              <a:t>ДЕВИЗ УРОКА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45100" y="2613025"/>
            <a:ext cx="3024188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малого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98900" y="3259138"/>
            <a:ext cx="13462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От</a:t>
            </a:r>
            <a:r>
              <a:rPr lang="ru-RU" sz="4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2630547"/>
            <a:ext cx="339799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великое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505" y="4068763"/>
            <a:ext cx="3983484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srgbClr val="0070C0"/>
                </a:solidFill>
              </a:rPr>
              <a:t>опасения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32363" y="4157663"/>
            <a:ext cx="4392165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600" b="1" dirty="0" smtClean="0">
                <a:solidFill>
                  <a:srgbClr val="0070C0"/>
                </a:solidFill>
              </a:rPr>
              <a:t>спасение.</a:t>
            </a:r>
            <a:endParaRPr lang="ru-RU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1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52 -0.08935 L -0.08281 -0.11875 C -0.10573 -0.12523 -0.13941 -0.12871 -0.17465 -0.12871 C -0.2151 -0.12871 -0.24722 -0.12523 -0.26997 -0.11875 L -0.37795 -0.0893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74" y="-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4.81481E-6 L -0.12291 -0.0095 C -0.14218 -0.01181 -0.17048 -0.01274 -0.20034 -0.01274 C -0.23455 -0.01274 -0.26163 -0.01181 -0.28073 -0.0095 L -0.37187 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5 -0.21227 L 0.24687 -0.19352 C 0.26979 -0.18935 0.30416 -0.18657 0.33993 -0.18657 C 0.38055 -0.18657 0.41337 -0.18935 0.43628 -0.19352 L 0.54618 -0.2122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4" y="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03472 0.228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1141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1 -0.02014 L -0.07482 0.0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144463"/>
            <a:ext cx="8229600" cy="850900"/>
          </a:xfrm>
        </p:spPr>
        <p:txBody>
          <a:bodyPr/>
          <a:lstStyle/>
          <a:p>
            <a:r>
              <a:rPr lang="ru-RU" altLang="ru-RU" b="1" smtClean="0">
                <a:solidFill>
                  <a:srgbClr val="336600"/>
                </a:solidFill>
              </a:rPr>
              <a:t>Решение ситуативных задач</a:t>
            </a: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539750" y="995363"/>
            <a:ext cx="8229600" cy="70485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800" smtClean="0">
                <a:solidFill>
                  <a:srgbClr val="008000"/>
                </a:solidFill>
              </a:rPr>
              <a:t>Прокомментируйте действия участников ситуации.</a:t>
            </a:r>
          </a:p>
        </p:txBody>
      </p:sp>
      <p:pic>
        <p:nvPicPr>
          <p:cNvPr id="512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55800"/>
            <a:ext cx="2601913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39750" y="1989138"/>
            <a:ext cx="2608263" cy="3824287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4171">
            <a:off x="377825" y="2076450"/>
            <a:ext cx="2925763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5493" r="9106" b="2174"/>
          <a:stretch>
            <a:fillRect/>
          </a:stretch>
        </p:blipFill>
        <p:spPr bwMode="auto">
          <a:xfrm>
            <a:off x="5076825" y="2020888"/>
            <a:ext cx="2733675" cy="3817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4" t="30721" r="10139" b="50327"/>
          <a:stretch>
            <a:fillRect/>
          </a:stretch>
        </p:blipFill>
        <p:spPr bwMode="auto">
          <a:xfrm>
            <a:off x="6156325" y="2020888"/>
            <a:ext cx="1654175" cy="1912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9150" r="69760" b="49471"/>
          <a:stretch>
            <a:fillRect/>
          </a:stretch>
        </p:blipFill>
        <p:spPr bwMode="auto">
          <a:xfrm>
            <a:off x="6156325" y="2058986"/>
            <a:ext cx="1712844" cy="2018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altLang="ru-RU" b="1" smtClean="0">
                <a:solidFill>
                  <a:srgbClr val="336600"/>
                </a:solidFill>
              </a:rPr>
              <a:t>Решение ситуативных задач</a:t>
            </a:r>
            <a:endParaRPr lang="ru-RU" altLang="ru-RU" smtClean="0"/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482600" y="1087438"/>
            <a:ext cx="8229600" cy="6477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800" smtClean="0">
                <a:solidFill>
                  <a:srgbClr val="008000"/>
                </a:solidFill>
              </a:rPr>
              <a:t>Прокомментируйте действия участников ситуации.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mtClean="0"/>
          </a:p>
        </p:txBody>
      </p:sp>
      <p:pic>
        <p:nvPicPr>
          <p:cNvPr id="6152" name="Picture 8" descr="Картинки по запросу при пожаре нельзя пользоваться лифтом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71663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4037012" cy="2339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2600" y="3130550"/>
            <a:ext cx="4089400" cy="2333625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9014">
            <a:off x="361950" y="3006726"/>
            <a:ext cx="4243387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1"/>
          <a:stretch>
            <a:fillRect/>
          </a:stretch>
        </p:blipFill>
        <p:spPr bwMode="auto">
          <a:xfrm>
            <a:off x="5076825" y="2227263"/>
            <a:ext cx="340042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9295">
            <a:off x="4894263" y="1778000"/>
            <a:ext cx="3763962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863">
            <a:off x="4962525" y="2730500"/>
            <a:ext cx="3738563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254250"/>
            <a:ext cx="3438525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2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altLang="ru-RU" b="1" smtClean="0">
                <a:solidFill>
                  <a:srgbClr val="336600"/>
                </a:solidFill>
              </a:rPr>
              <a:t>Решение ситуативных задач</a:t>
            </a:r>
            <a:endParaRPr lang="ru-RU" altLang="ru-RU" smtClean="0"/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449263" y="885825"/>
            <a:ext cx="8229600" cy="6223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2800" smtClean="0">
                <a:solidFill>
                  <a:srgbClr val="008000"/>
                </a:solidFill>
              </a:rPr>
              <a:t>Прокомментируйте действия участников ситуации.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r="20828"/>
          <a:stretch>
            <a:fillRect/>
          </a:stretch>
        </p:blipFill>
        <p:spPr bwMode="auto">
          <a:xfrm>
            <a:off x="611188" y="2297113"/>
            <a:ext cx="3673475" cy="2808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-883" r="66219" b="33644"/>
          <a:stretch>
            <a:fillRect/>
          </a:stretch>
        </p:blipFill>
        <p:spPr bwMode="auto">
          <a:xfrm>
            <a:off x="576262" y="1916832"/>
            <a:ext cx="3743325" cy="3916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-7191" r="5357" b="7191"/>
          <a:stretch>
            <a:fillRect/>
          </a:stretch>
        </p:blipFill>
        <p:spPr bwMode="auto">
          <a:xfrm>
            <a:off x="4932363" y="2205038"/>
            <a:ext cx="3455987" cy="3003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0" t="12201" r="37265" b="6944"/>
          <a:stretch>
            <a:fillRect/>
          </a:stretch>
        </p:blipFill>
        <p:spPr bwMode="auto">
          <a:xfrm>
            <a:off x="4953000" y="1966044"/>
            <a:ext cx="3435350" cy="3817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03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368425" y="268288"/>
            <a:ext cx="6407150" cy="927100"/>
          </a:xfrm>
        </p:spPr>
        <p:txBody>
          <a:bodyPr/>
          <a:lstStyle/>
          <a:p>
            <a:pPr algn="ctr"/>
            <a:r>
              <a:rPr lang="be-BY" altLang="ru-RU" sz="4000" b="1" dirty="0" smtClean="0">
                <a:solidFill>
                  <a:srgbClr val="008000"/>
                </a:solidFill>
              </a:rPr>
              <a:t>Ат</a:t>
            </a:r>
            <a:r>
              <a:rPr lang="ru-RU" altLang="ru-RU" sz="4000" b="1" dirty="0" err="1" smtClean="0">
                <a:solidFill>
                  <a:srgbClr val="008000"/>
                </a:solidFill>
              </a:rPr>
              <a:t>рибуты</a:t>
            </a:r>
            <a:r>
              <a:rPr lang="ru-RU" altLang="ru-RU" sz="4000" b="1" dirty="0" smtClean="0">
                <a:solidFill>
                  <a:srgbClr val="008000"/>
                </a:solidFill>
              </a:rPr>
              <a:t> праздничных мероприятий</a:t>
            </a: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3613" r="7008" b="1722"/>
          <a:stretch/>
        </p:blipFill>
        <p:spPr>
          <a:xfrm>
            <a:off x="78388" y="1234848"/>
            <a:ext cx="1803157" cy="2232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54" y="2045493"/>
            <a:ext cx="287972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21" y="2717142"/>
            <a:ext cx="2527300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r="19569"/>
          <a:stretch/>
        </p:blipFill>
        <p:spPr bwMode="auto">
          <a:xfrm>
            <a:off x="6521821" y="3467328"/>
            <a:ext cx="2160240" cy="345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1" y="4577555"/>
            <a:ext cx="3833812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155" y="1195388"/>
            <a:ext cx="2858581" cy="2143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810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611188" y="198438"/>
            <a:ext cx="8229600" cy="720725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FF0000"/>
                </a:solidFill>
              </a:rPr>
              <a:t>ПИРОТЕХНИКА</a:t>
            </a:r>
          </a:p>
        </p:txBody>
      </p:sp>
      <p:sp>
        <p:nvSpPr>
          <p:cNvPr id="11267" name="Объект 1"/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1081088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ru-RU" altLang="ru-RU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«пир» – «</a:t>
            </a:r>
            <a:r>
              <a:rPr lang="ru-RU" altLang="ru-RU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Огонь"/>
              </a:rPr>
              <a:t>огонь</a:t>
            </a:r>
            <a:r>
              <a:rPr lang="ru-RU" altLang="ru-RU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+  «техне» – «</a:t>
            </a:r>
            <a:r>
              <a:rPr lang="ru-RU" altLang="ru-RU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Искусство"/>
              </a:rPr>
              <a:t>искусство</a:t>
            </a:r>
            <a:r>
              <a:rPr lang="ru-RU" altLang="ru-RU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ru-RU" altLang="ru-RU" smtClean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ru-RU" altLang="ru-RU" smtClean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mtClean="0"/>
          </a:p>
        </p:txBody>
      </p:sp>
      <p:sp>
        <p:nvSpPr>
          <p:cNvPr id="3" name="Дуга 2"/>
          <p:cNvSpPr/>
          <p:nvPr/>
        </p:nvSpPr>
        <p:spPr>
          <a:xfrm rot="20820523">
            <a:off x="896938" y="962025"/>
            <a:ext cx="725487" cy="695325"/>
          </a:xfrm>
          <a:prstGeom prst="arc">
            <a:avLst>
              <a:gd name="adj1" fmla="val 12602790"/>
              <a:gd name="adj2" fmla="val 0"/>
            </a:avLst>
          </a:prstGeom>
          <a:ln>
            <a:solidFill>
              <a:srgbClr val="3366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ln>
                <a:solidFill>
                  <a:srgbClr val="336600"/>
                </a:solidFill>
              </a:ln>
            </a:endParaRPr>
          </a:p>
        </p:txBody>
      </p:sp>
      <p:pic>
        <p:nvPicPr>
          <p:cNvPr id="11269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919163"/>
            <a:ext cx="8223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2866" r="2875" b="22037"/>
          <a:stretch>
            <a:fillRect/>
          </a:stretch>
        </p:blipFill>
        <p:spPr bwMode="auto">
          <a:xfrm>
            <a:off x="957980" y="1841739"/>
            <a:ext cx="7097712" cy="4384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/>
          <a:srcRect t="22128"/>
          <a:stretch/>
        </p:blipFill>
        <p:spPr>
          <a:xfrm>
            <a:off x="2242853" y="1697636"/>
            <a:ext cx="4680520" cy="46081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klassicheskaya-kitayskaya-muzyk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4663.1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6796" y="5490754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00979" y="6084789"/>
            <a:ext cx="18117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be-BY" sz="4400" b="1" kern="0" dirty="0" smtClean="0">
                <a:solidFill>
                  <a:srgbClr val="FF0000"/>
                </a:solidFill>
                <a:latin typeface="Arial"/>
              </a:rPr>
              <a:t>К</a:t>
            </a:r>
            <a:r>
              <a:rPr lang="ru-RU" sz="4400" b="1" kern="0" dirty="0" err="1" smtClean="0">
                <a:solidFill>
                  <a:srgbClr val="FF0000"/>
                </a:solidFill>
                <a:latin typeface="Arial"/>
              </a:rPr>
              <a:t>итай</a:t>
            </a:r>
            <a:endParaRPr lang="ru-RU" sz="4400" b="1" kern="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3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5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71212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266" grpId="0"/>
      <p:bldP spid="11267" grpId="0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611188" y="373063"/>
            <a:ext cx="8229600" cy="719137"/>
          </a:xfrm>
        </p:spPr>
        <p:txBody>
          <a:bodyPr/>
          <a:lstStyle/>
          <a:p>
            <a:r>
              <a:rPr lang="ru-RU" altLang="ru-RU" b="1" smtClean="0">
                <a:solidFill>
                  <a:srgbClr val="FF0000"/>
                </a:solidFill>
              </a:rPr>
              <a:t>Чем опасна пиротехника?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4993" t="-1877" r="5044" b="1877"/>
          <a:stretch/>
        </p:blipFill>
        <p:spPr>
          <a:xfrm>
            <a:off x="1012257" y="4221088"/>
            <a:ext cx="3456384" cy="2052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7321" t="43702" r="20705" b="8420"/>
          <a:stretch/>
        </p:blipFill>
        <p:spPr>
          <a:xfrm>
            <a:off x="393573" y="1261784"/>
            <a:ext cx="2955490" cy="2041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51" y="1908601"/>
            <a:ext cx="2911287" cy="2061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138" y="2767682"/>
            <a:ext cx="2918290" cy="2048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343" name="Объект 3"/>
          <p:cNvSpPr>
            <a:spLocks noGrp="1"/>
          </p:cNvSpPr>
          <p:nvPr>
            <p:ph idx="1"/>
          </p:nvPr>
        </p:nvSpPr>
        <p:spPr>
          <a:xfrm>
            <a:off x="546100" y="6381750"/>
            <a:ext cx="8229600" cy="142875"/>
          </a:xfrm>
        </p:spPr>
        <p:txBody>
          <a:bodyPr/>
          <a:lstStyle/>
          <a:p>
            <a:pPr algn="ctr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7165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theme/theme1.xml><?xml version="1.0" encoding="utf-8"?>
<a:theme xmlns:a="http://schemas.openxmlformats.org/drawingml/2006/main" name="зеленый">
  <a:themeElements>
    <a:clrScheme name="Тема Office 1">
      <a:dk1>
        <a:srgbClr val="000000"/>
      </a:dk1>
      <a:lt1>
        <a:srgbClr val="E7EFBD"/>
      </a:lt1>
      <a:dk2>
        <a:srgbClr val="000000"/>
      </a:dk2>
      <a:lt2>
        <a:srgbClr val="808080"/>
      </a:lt2>
      <a:accent1>
        <a:srgbClr val="E7F3CE"/>
      </a:accent1>
      <a:accent2>
        <a:srgbClr val="CEDB6B"/>
      </a:accent2>
      <a:accent3>
        <a:srgbClr val="F1F6DB"/>
      </a:accent3>
      <a:accent4>
        <a:srgbClr val="000000"/>
      </a:accent4>
      <a:accent5>
        <a:srgbClr val="F1F8E3"/>
      </a:accent5>
      <a:accent6>
        <a:srgbClr val="BAC660"/>
      </a:accent6>
      <a:hlink>
        <a:srgbClr val="5B6B00"/>
      </a:hlink>
      <a:folHlink>
        <a:srgbClr val="595F25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E7EFBD"/>
        </a:lt1>
        <a:dk2>
          <a:srgbClr val="000000"/>
        </a:dk2>
        <a:lt2>
          <a:srgbClr val="808080"/>
        </a:lt2>
        <a:accent1>
          <a:srgbClr val="E7F3CE"/>
        </a:accent1>
        <a:accent2>
          <a:srgbClr val="CEDB6B"/>
        </a:accent2>
        <a:accent3>
          <a:srgbClr val="F1F6DB"/>
        </a:accent3>
        <a:accent4>
          <a:srgbClr val="000000"/>
        </a:accent4>
        <a:accent5>
          <a:srgbClr val="F1F8E3"/>
        </a:accent5>
        <a:accent6>
          <a:srgbClr val="BAC660"/>
        </a:accent6>
        <a:hlink>
          <a:srgbClr val="5B6B00"/>
        </a:hlink>
        <a:folHlink>
          <a:srgbClr val="595F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E7EFBD"/>
        </a:lt1>
        <a:dk2>
          <a:srgbClr val="000000"/>
        </a:dk2>
        <a:lt2>
          <a:srgbClr val="808080"/>
        </a:lt2>
        <a:accent1>
          <a:srgbClr val="C0E07E"/>
        </a:accent1>
        <a:accent2>
          <a:srgbClr val="C0D141"/>
        </a:accent2>
        <a:accent3>
          <a:srgbClr val="F1F6DB"/>
        </a:accent3>
        <a:accent4>
          <a:srgbClr val="000000"/>
        </a:accent4>
        <a:accent5>
          <a:srgbClr val="DCEDC0"/>
        </a:accent5>
        <a:accent6>
          <a:srgbClr val="AEBD3A"/>
        </a:accent6>
        <a:hlink>
          <a:srgbClr val="5A6B00"/>
        </a:hlink>
        <a:folHlink>
          <a:srgbClr val="616C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E7EFBD"/>
        </a:lt1>
        <a:dk2>
          <a:srgbClr val="000000"/>
        </a:dk2>
        <a:lt2>
          <a:srgbClr val="808080"/>
        </a:lt2>
        <a:accent1>
          <a:srgbClr val="DFFF05"/>
        </a:accent1>
        <a:accent2>
          <a:srgbClr val="7905FF"/>
        </a:accent2>
        <a:accent3>
          <a:srgbClr val="F1F6DB"/>
        </a:accent3>
        <a:accent4>
          <a:srgbClr val="000000"/>
        </a:accent4>
        <a:accent5>
          <a:srgbClr val="ECFFAA"/>
        </a:accent5>
        <a:accent6>
          <a:srgbClr val="6D04E7"/>
        </a:accent6>
        <a:hlink>
          <a:srgbClr val="750026"/>
        </a:hlink>
        <a:folHlink>
          <a:srgbClr val="637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E7EFBD"/>
        </a:lt1>
        <a:dk2>
          <a:srgbClr val="000000"/>
        </a:dk2>
        <a:lt2>
          <a:srgbClr val="808080"/>
        </a:lt2>
        <a:accent1>
          <a:srgbClr val="FF9D05"/>
        </a:accent1>
        <a:accent2>
          <a:srgbClr val="058DFF"/>
        </a:accent2>
        <a:accent3>
          <a:srgbClr val="F1F6DB"/>
        </a:accent3>
        <a:accent4>
          <a:srgbClr val="000000"/>
        </a:accent4>
        <a:accent5>
          <a:srgbClr val="FFCCAA"/>
        </a:accent5>
        <a:accent6>
          <a:srgbClr val="047FE7"/>
        </a:accent6>
        <a:hlink>
          <a:srgbClr val="700070"/>
        </a:hlink>
        <a:folHlink>
          <a:srgbClr val="636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7F3CE"/>
        </a:accent1>
        <a:accent2>
          <a:srgbClr val="CEDB6B"/>
        </a:accent2>
        <a:accent3>
          <a:srgbClr val="FFFFFF"/>
        </a:accent3>
        <a:accent4>
          <a:srgbClr val="000000"/>
        </a:accent4>
        <a:accent5>
          <a:srgbClr val="F1F8E3"/>
        </a:accent5>
        <a:accent6>
          <a:srgbClr val="BAC660"/>
        </a:accent6>
        <a:hlink>
          <a:srgbClr val="5B6B00"/>
        </a:hlink>
        <a:folHlink>
          <a:srgbClr val="595F2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E07E"/>
        </a:accent1>
        <a:accent2>
          <a:srgbClr val="C0D141"/>
        </a:accent2>
        <a:accent3>
          <a:srgbClr val="FFFFFF"/>
        </a:accent3>
        <a:accent4>
          <a:srgbClr val="000000"/>
        </a:accent4>
        <a:accent5>
          <a:srgbClr val="DCEDC0"/>
        </a:accent5>
        <a:accent6>
          <a:srgbClr val="AEBD3A"/>
        </a:accent6>
        <a:hlink>
          <a:srgbClr val="5A6B00"/>
        </a:hlink>
        <a:folHlink>
          <a:srgbClr val="616C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DFFF05"/>
        </a:accent1>
        <a:accent2>
          <a:srgbClr val="7905FF"/>
        </a:accent2>
        <a:accent3>
          <a:srgbClr val="FFFFFF"/>
        </a:accent3>
        <a:accent4>
          <a:srgbClr val="000000"/>
        </a:accent4>
        <a:accent5>
          <a:srgbClr val="ECFFAA"/>
        </a:accent5>
        <a:accent6>
          <a:srgbClr val="6D04E7"/>
        </a:accent6>
        <a:hlink>
          <a:srgbClr val="750026"/>
        </a:hlink>
        <a:folHlink>
          <a:srgbClr val="637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D05"/>
        </a:accent1>
        <a:accent2>
          <a:srgbClr val="058DFF"/>
        </a:accent2>
        <a:accent3>
          <a:srgbClr val="FFFFFF"/>
        </a:accent3>
        <a:accent4>
          <a:srgbClr val="000000"/>
        </a:accent4>
        <a:accent5>
          <a:srgbClr val="FFCCAA"/>
        </a:accent5>
        <a:accent6>
          <a:srgbClr val="047FE7"/>
        </a:accent6>
        <a:hlink>
          <a:srgbClr val="700070"/>
        </a:hlink>
        <a:folHlink>
          <a:srgbClr val="636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зеленый</Template>
  <TotalTime>429</TotalTime>
  <Words>129</Words>
  <Application>Microsoft Office PowerPoint</Application>
  <PresentationFormat>Экран (4:3)</PresentationFormat>
  <Paragraphs>47</Paragraphs>
  <Slides>20</Slides>
  <Notes>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зеленый</vt:lpstr>
      <vt:lpstr>УРОК ОБЖ 3 «А» класс</vt:lpstr>
      <vt:lpstr>ОСНОВЫ  БЕЗОПАСНОСТИ ЖИЗНЕДЕЯТЕЛЬНОСТИ</vt:lpstr>
      <vt:lpstr>ОСНОВЫ  БЕЗОПАСНОСТИ ЖИЗНЕДЕЯТЕЛЬНОСТИ</vt:lpstr>
      <vt:lpstr>Решение ситуативных задач</vt:lpstr>
      <vt:lpstr>Решение ситуативных задач</vt:lpstr>
      <vt:lpstr>Решение ситуативных задач</vt:lpstr>
      <vt:lpstr>Атрибуты праздничных мероприятий</vt:lpstr>
      <vt:lpstr>ПИРОТЕХНИКА</vt:lpstr>
      <vt:lpstr>Чем опасна пиротехника?</vt:lpstr>
      <vt:lpstr>Презентация PowerPoint</vt:lpstr>
      <vt:lpstr>Работа в группах</vt:lpstr>
      <vt:lpstr>Физкультминутка</vt:lpstr>
      <vt:lpstr>Как поступить?</vt:lpstr>
      <vt:lpstr>Как поступить?</vt:lpstr>
      <vt:lpstr>Найди нарушение правил безопасности</vt:lpstr>
      <vt:lpstr>Найди нарушение правил безопасности</vt:lpstr>
      <vt:lpstr>Найди нарушение правил безопасности</vt:lpstr>
      <vt:lpstr>Рефлексия</vt:lpstr>
      <vt:lpstr>Презентация PowerPoint</vt:lpstr>
      <vt:lpstr>Урок окончен!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спорта подготовительная группа.</dc:title>
  <dc:creator>АсКомп</dc:creator>
  <cp:lastModifiedBy>User</cp:lastModifiedBy>
  <cp:revision>66</cp:revision>
  <dcterms:created xsi:type="dcterms:W3CDTF">2013-08-01T10:17:40Z</dcterms:created>
  <dcterms:modified xsi:type="dcterms:W3CDTF">2017-11-30T17:19:06Z</dcterms:modified>
</cp:coreProperties>
</file>